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  <p:sldMasterId id="2147483784" r:id="rId2"/>
  </p:sldMasterIdLst>
  <p:notesMasterIdLst>
    <p:notesMasterId r:id="rId12"/>
  </p:notesMasterIdLst>
  <p:sldIdLst>
    <p:sldId id="256" r:id="rId3"/>
    <p:sldId id="432" r:id="rId4"/>
    <p:sldId id="433" r:id="rId5"/>
    <p:sldId id="434" r:id="rId6"/>
    <p:sldId id="261" r:id="rId7"/>
    <p:sldId id="435" r:id="rId8"/>
    <p:sldId id="436" r:id="rId9"/>
    <p:sldId id="352" r:id="rId10"/>
    <p:sldId id="3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8"/>
    <p:restoredTop sz="85854"/>
  </p:normalViewPr>
  <p:slideViewPr>
    <p:cSldViewPr snapToGrid="0" snapToObjects="1">
      <p:cViewPr varScale="1">
        <p:scale>
          <a:sx n="78" d="100"/>
          <a:sy n="78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</a:t>
            </a:r>
            <a:r>
              <a:rPr lang="en-US" sz="1600" baseline="0" dirty="0"/>
              <a:t> 1: Classification Accuracy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1</c:v>
                </c:pt>
                <c:pt idx="1">
                  <c:v>0.99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1-4E41-94DD-B35DF8A827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Baseline (SAFE)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Sheet1!$C$2:$C$4</c:f>
              <c:numCache>
                <c:formatCode>0.00</c:formatCode>
                <c:ptCount val="3"/>
                <c:pt idx="0">
                  <c:v>1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F1-4E41-94DD-B35DF8A82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073136"/>
        <c:axId val="2074995135"/>
      </c:barChart>
      <c:catAx>
        <c:axId val="24607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995135"/>
        <c:crosses val="autoZero"/>
        <c:auto val="1"/>
        <c:lblAlgn val="ctr"/>
        <c:lblOffset val="100"/>
        <c:noMultiLvlLbl val="0"/>
      </c:catAx>
      <c:valAx>
        <c:axId val="20749951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07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 2:</a:t>
            </a:r>
            <a:r>
              <a:rPr lang="en-US" sz="1600" baseline="0" dirty="0"/>
              <a:t> </a:t>
            </a:r>
            <a:r>
              <a:rPr lang="en-US" sz="1600" dirty="0"/>
              <a:t>Overhead</a:t>
            </a:r>
            <a:r>
              <a:rPr lang="en-US" sz="1600" baseline="0" dirty="0"/>
              <a:t> Comparison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Function Fingerprinting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3.03</c:v>
                </c:pt>
                <c:pt idx="1">
                  <c:v>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3-D84A-A8AC-E08F684647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 Component Discovery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15.65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03-D84A-A8AC-E08F6846475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846850319"/>
        <c:axId val="1846851999"/>
      </c:barChart>
      <c:catAx>
        <c:axId val="184685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1999"/>
        <c:crosses val="autoZero"/>
        <c:auto val="1"/>
        <c:lblAlgn val="ctr"/>
        <c:lblOffset val="100"/>
        <c:noMultiLvlLbl val="0"/>
      </c:catAx>
      <c:valAx>
        <c:axId val="1846851999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Runtime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17917310530362421"/>
          <c:y val="0.16759927325798593"/>
          <c:w val="0.28094165618466282"/>
          <c:h val="0.2589398199933633"/>
        </c:manualLayout>
      </c:layout>
      <c:overlay val="1"/>
      <c:spPr>
        <a:solidFill>
          <a:schemeClr val="bg1"/>
        </a:solidFill>
        <a:ln>
          <a:solidFill>
            <a:schemeClr val="accent4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CF8-7218-3B44-AECA-775D5CEF1352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83CCB-8B14-3840-B394-F4E570B3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0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“Don’t reinvent the wheel”</a:t>
            </a:r>
          </a:p>
          <a:p>
            <a:r>
              <a:rPr lang="en-US" dirty="0"/>
              <a:t>OWASP Top-10 Security Risks (#9 on 2017 list)</a:t>
            </a:r>
          </a:p>
          <a:p>
            <a:r>
              <a:rPr lang="en-US" dirty="0"/>
              <a:t>AGPL: </a:t>
            </a:r>
            <a:r>
              <a:rPr lang="en-US" dirty="0" err="1"/>
              <a:t>ghostscript</a:t>
            </a:r>
            <a:r>
              <a:rPr lang="en-US" dirty="0"/>
              <a:t> PDF renderer (</a:t>
            </a:r>
            <a:r>
              <a:rPr lang="en-US" dirty="0" err="1"/>
              <a:t>Hancom</a:t>
            </a:r>
            <a:r>
              <a:rPr lang="en-US" dirty="0"/>
              <a:t> vs.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eslint</a:t>
            </a:r>
            <a:r>
              <a:rPr lang="en-US" dirty="0"/>
              <a:t>-scope: 4,500 NPM authentication tokens stolen (2018)</a:t>
            </a:r>
          </a:p>
          <a:p>
            <a:r>
              <a:rPr lang="en-US" dirty="0" err="1"/>
              <a:t>Eslint</a:t>
            </a:r>
            <a:r>
              <a:rPr lang="en-US" dirty="0"/>
              <a:t>: https://</a:t>
            </a:r>
            <a:r>
              <a:rPr lang="en-US" dirty="0" err="1"/>
              <a:t>www.theregister.com</a:t>
            </a:r>
            <a:r>
              <a:rPr lang="en-US" dirty="0"/>
              <a:t>/2018/07/12/</a:t>
            </a:r>
            <a:r>
              <a:rPr lang="en-US" dirty="0" err="1"/>
              <a:t>npm_eslint</a:t>
            </a:r>
            <a:r>
              <a:rPr lang="en-US" dirty="0"/>
              <a:t>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M. Ohm, H. Plate, A. </a:t>
            </a:r>
            <a:r>
              <a:rPr lang="en-US" dirty="0" err="1">
                <a:effectLst/>
              </a:rPr>
              <a:t>Sykosch</a:t>
            </a:r>
            <a:r>
              <a:rPr lang="en-US" dirty="0">
                <a:effectLst/>
              </a:rPr>
              <a:t>, and M. Meier, “Backstabber’s Knife Collection: A Review of Open Source Software Supply Chain Attacks,” in </a:t>
            </a:r>
            <a:r>
              <a:rPr lang="en-US" i="1" dirty="0">
                <a:effectLst/>
              </a:rPr>
              <a:t>Lecture Notes in Computer Science (including subseries Lecture Notes in Artificial Intelligence and Lecture Notes in Bioinformatics)</a:t>
            </a:r>
            <a:r>
              <a:rPr lang="en-US" dirty="0">
                <a:effectLst/>
              </a:rPr>
              <a:t>, vol. 12223 LNCS, 2020, pp. 23–43.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get caught on this slide quite a bit (may fix itself with removal of prev. slide)</a:t>
            </a:r>
          </a:p>
          <a:p>
            <a:endParaRPr lang="en-US" dirty="0"/>
          </a:p>
          <a:p>
            <a:r>
              <a:rPr lang="en-US" dirty="0"/>
              <a:t>provides a framework to the solution to our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217 different versions of raw string for dummy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60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7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70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938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8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5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106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63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69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5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2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8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70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083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66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08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112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67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752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19F7D6-2BC3-A047-9A2D-9AF16727E2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99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7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217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694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19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19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9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020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421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764111"/>
            <a:ext cx="5422390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1764111"/>
            <a:ext cx="5422392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40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78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9215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34553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49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642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146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76321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176321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440683" y="606553"/>
            <a:ext cx="1132737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07137"/>
            <a:ext cx="11029616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8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5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3" y="600349"/>
            <a:ext cx="11029616" cy="818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1716878"/>
            <a:ext cx="11029616" cy="4150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02FD5E-AF12-2045-B6FD-8E945C4289B4}"/>
              </a:ext>
            </a:extLst>
          </p:cNvPr>
          <p:cNvSpPr txBox="1">
            <a:spLocks/>
          </p:cNvSpPr>
          <p:nvPr/>
        </p:nvSpPr>
        <p:spPr>
          <a:xfrm>
            <a:off x="7605950" y="18659"/>
            <a:ext cx="28447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12/8/2020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BB5B161-F20F-B84F-895A-049BB449D3EB}"/>
              </a:ext>
            </a:extLst>
          </p:cNvPr>
          <p:cNvSpPr txBox="1">
            <a:spLocks/>
          </p:cNvSpPr>
          <p:nvPr/>
        </p:nvSpPr>
        <p:spPr>
          <a:xfrm>
            <a:off x="581191" y="18660"/>
            <a:ext cx="69172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ACE: Just-in-time Serverless Software Component Discovery Through Approximate Concrete Execution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B1F19C6-DC9A-1045-B927-555E65949874}"/>
              </a:ext>
            </a:extLst>
          </p:cNvPr>
          <p:cNvSpPr txBox="1">
            <a:spLocks/>
          </p:cNvSpPr>
          <p:nvPr/>
        </p:nvSpPr>
        <p:spPr>
          <a:xfrm>
            <a:off x="10558299" y="18658"/>
            <a:ext cx="10525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19F7D6-2BC3-A047-9A2D-9AF16727E24E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 cap="none" baseline="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984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serverlesscomputing.org/wosc6/#p7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DF57-3F09-2C4B-BCA9-741BF55A0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563363"/>
            <a:ext cx="10993549" cy="1475013"/>
          </a:xfrm>
        </p:spPr>
        <p:txBody>
          <a:bodyPr/>
          <a:lstStyle/>
          <a:p>
            <a:r>
              <a:rPr lang="en-US" dirty="0"/>
              <a:t>ACE: Just-in-time Serverless Software Component Discovery Through Approximate Concrete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46C95-7321-154C-826F-B5CD8E229BE9}"/>
              </a:ext>
            </a:extLst>
          </p:cNvPr>
          <p:cNvSpPr txBox="1"/>
          <p:nvPr/>
        </p:nvSpPr>
        <p:spPr>
          <a:xfrm>
            <a:off x="581191" y="3703385"/>
            <a:ext cx="551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University; </a:t>
            </a:r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T.J. Watson Research Center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EA78784-543D-314C-8293-87D37F4C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64" y="781734"/>
            <a:ext cx="1636776" cy="47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00DE1-923C-5843-AB6A-C130DFBD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964" y="5511800"/>
            <a:ext cx="1636776" cy="732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1AC1-8357-754A-8F0C-B937FD5ADF3D}"/>
              </a:ext>
            </a:extLst>
          </p:cNvPr>
          <p:cNvSpPr txBox="1"/>
          <p:nvPr/>
        </p:nvSpPr>
        <p:spPr>
          <a:xfrm>
            <a:off x="581191" y="5511800"/>
            <a:ext cx="780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Sixth International Workshop on Serverless Computing (WoSC6)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8, 2020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www.serverlesscomputing.org/wosc6/#p7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768D09-8C75-AD44-8A00-E78D3BBF487B}"/>
              </a:ext>
            </a:extLst>
          </p:cNvPr>
          <p:cNvSpPr txBox="1">
            <a:spLocks/>
          </p:cNvSpPr>
          <p:nvPr/>
        </p:nvSpPr>
        <p:spPr>
          <a:xfrm>
            <a:off x="581192" y="3154655"/>
            <a:ext cx="10975514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Anthony Byrne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Shripad Nadgowda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AYSE K. Coskun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1D9C2-E543-8848-9B33-7CD23D66B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09"/>
          <a:stretch/>
        </p:blipFill>
        <p:spPr>
          <a:xfrm>
            <a:off x="9937964" y="4686913"/>
            <a:ext cx="1636776" cy="6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0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5D64-955A-F340-BA45-545F5BA3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Containers: More Than Just FaaS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ABB1-17EF-7F43-99D2-934BEBD1A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7734133" cy="4096939"/>
          </a:xfrm>
        </p:spPr>
        <p:txBody>
          <a:bodyPr/>
          <a:lstStyle/>
          <a:p>
            <a:r>
              <a:rPr lang="en-US" dirty="0"/>
              <a:t>“Serverless computing” encompasses more than Lambda functions</a:t>
            </a:r>
          </a:p>
          <a:p>
            <a:pPr lvl="1"/>
            <a:r>
              <a:rPr lang="en-US" dirty="0"/>
              <a:t>FaaS requirements (language, runtime, etc.) too strict for many developers</a:t>
            </a:r>
          </a:p>
          <a:p>
            <a:pPr lvl="1"/>
            <a:endParaRPr lang="en-US" dirty="0"/>
          </a:p>
          <a:p>
            <a:r>
              <a:rPr lang="en-US" dirty="0"/>
              <a:t>Cloud providers offer </a:t>
            </a:r>
            <a:r>
              <a:rPr lang="en-US" u="sng" dirty="0"/>
              <a:t>serverless container platforms</a:t>
            </a:r>
            <a:r>
              <a:rPr lang="en-US" dirty="0"/>
              <a:t> as a compromise</a:t>
            </a:r>
          </a:p>
          <a:p>
            <a:pPr lvl="1"/>
            <a:r>
              <a:rPr lang="en-US" dirty="0"/>
              <a:t>“Just hand us your Docker image, and we’ll handle everything else”</a:t>
            </a:r>
          </a:p>
          <a:p>
            <a:pPr lvl="1"/>
            <a:r>
              <a:rPr lang="en-US" dirty="0"/>
              <a:t>Bestow serverless benefits on any containerized app: scaling, billing, etc.</a:t>
            </a:r>
          </a:p>
          <a:p>
            <a:pPr lvl="1"/>
            <a:r>
              <a:rPr lang="en-US" dirty="0"/>
              <a:t>Allows executables not typically found in FaaS: compiled C/C++/Go binaries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DF8C5-5E6B-4349-B367-097905CA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83" y="2438400"/>
            <a:ext cx="4589973" cy="86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0DEC-EC98-1044-AA62-328C01B53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3" t="7254" r="59062" b="10816"/>
          <a:stretch/>
        </p:blipFill>
        <p:spPr>
          <a:xfrm>
            <a:off x="9524832" y="3685513"/>
            <a:ext cx="1486068" cy="17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BD80-4F2C-7348-8E0A-2368D2E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Possibly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AB9D-E42C-4441-8CC1-2F5DC43D1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7772234" cy="4096939"/>
          </a:xfrm>
        </p:spPr>
        <p:txBody>
          <a:bodyPr>
            <a:normAutofit/>
          </a:bodyPr>
          <a:lstStyle/>
          <a:p>
            <a:r>
              <a:rPr lang="en-US" dirty="0"/>
              <a:t>Cloud apps often made of in-house and off-the-shelf parts</a:t>
            </a:r>
          </a:p>
          <a:p>
            <a:pPr lvl="1"/>
            <a:r>
              <a:rPr lang="en-US" dirty="0"/>
              <a:t>Libraries, microservices, helper tools, etc.</a:t>
            </a:r>
          </a:p>
          <a:p>
            <a:pPr lvl="1"/>
            <a:endParaRPr lang="en-US" dirty="0"/>
          </a:p>
          <a:p>
            <a:r>
              <a:rPr lang="en-US" dirty="0"/>
              <a:t>“Undesirable” software components key to many scandals</a:t>
            </a:r>
          </a:p>
          <a:p>
            <a:pPr lvl="1"/>
            <a:r>
              <a:rPr lang="en-US" dirty="0"/>
              <a:t>OpenSSL: Heartbleed bug exposed 66% of web servers (2014)</a:t>
            </a:r>
          </a:p>
          <a:p>
            <a:pPr lvl="1"/>
            <a:r>
              <a:rPr lang="en-US" dirty="0"/>
              <a:t>Apache Struts: 143 million Equifax records breached (2017)</a:t>
            </a:r>
          </a:p>
          <a:p>
            <a:pPr lvl="1"/>
            <a:r>
              <a:rPr lang="en-US" dirty="0"/>
              <a:t>Several court cases regarding licensing (e.g., AGPL)</a:t>
            </a:r>
          </a:p>
          <a:p>
            <a:pPr lvl="1"/>
            <a:endParaRPr lang="en-US" dirty="0"/>
          </a:p>
          <a:p>
            <a:r>
              <a:rPr lang="en-US" dirty="0"/>
              <a:t>Binaries harder to screen for undesirables than Python/Java/JS code</a:t>
            </a:r>
          </a:p>
          <a:p>
            <a:pPr lvl="1"/>
            <a:r>
              <a:rPr lang="en-US" dirty="0"/>
              <a:t>No “requirements.txt” or other component manifest, just 1’s and 0’s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DDFA6-FAEE-A94A-9FAA-BCACC5997520}"/>
              </a:ext>
            </a:extLst>
          </p:cNvPr>
          <p:cNvSpPr txBox="1"/>
          <p:nvPr/>
        </p:nvSpPr>
        <p:spPr>
          <a:xfrm>
            <a:off x="581192" y="5828992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discover software components in serverless binaries?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343BC-A8BA-BE4D-9D64-109B6F32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51" y="2409825"/>
            <a:ext cx="2317818" cy="28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F4BB-794A-484A-8873-F12FBB81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Component Discovery for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BCF6-0107-E743-90A2-25446455A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6036993" cy="4096939"/>
          </a:xfrm>
        </p:spPr>
        <p:txBody>
          <a:bodyPr>
            <a:normAutofit fontScale="92500"/>
          </a:bodyPr>
          <a:lstStyle/>
          <a:p>
            <a:r>
              <a:rPr lang="en-US" dirty="0"/>
              <a:t>Serverless gives cloud providers unprecedented access to developers’ applications</a:t>
            </a:r>
          </a:p>
          <a:p>
            <a:pPr lvl="1"/>
            <a:r>
              <a:rPr lang="en-US" dirty="0"/>
              <a:t>Use it for good by scanning apps “JIT” before harm occurs</a:t>
            </a:r>
          </a:p>
          <a:p>
            <a:pPr lvl="1"/>
            <a:endParaRPr lang="en-US" dirty="0"/>
          </a:p>
          <a:p>
            <a:r>
              <a:rPr lang="en-US" dirty="0"/>
              <a:t>Serverless binaries present special challenges</a:t>
            </a:r>
          </a:p>
          <a:p>
            <a:pPr lvl="1"/>
            <a:r>
              <a:rPr lang="en-US" dirty="0"/>
              <a:t>Metadata stripped and obscured through static linkage</a:t>
            </a:r>
          </a:p>
          <a:p>
            <a:pPr lvl="1"/>
            <a:r>
              <a:rPr lang="en-US" dirty="0"/>
              <a:t>Most analysis techniques slow and error-prone</a:t>
            </a:r>
          </a:p>
          <a:p>
            <a:pPr lvl="1"/>
            <a:endParaRPr lang="en-US" dirty="0"/>
          </a:p>
          <a:p>
            <a:r>
              <a:rPr lang="en-US" i="1" dirty="0"/>
              <a:t>Binary function fingerprinting </a:t>
            </a:r>
            <a:r>
              <a:rPr lang="en-US" dirty="0"/>
              <a:t>provides a framework</a:t>
            </a:r>
          </a:p>
          <a:p>
            <a:pPr lvl="1"/>
            <a:r>
              <a:rPr lang="en-US" dirty="0"/>
              <a:t>Disassemble binaries, fingerprint functions, check blocklist</a:t>
            </a:r>
          </a:p>
          <a:p>
            <a:pPr lvl="1"/>
            <a:r>
              <a:rPr lang="en-US" dirty="0"/>
              <a:t>If fingerprint similar to “known bad” one, then flag for review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BB64C-1984-F84F-A8C2-B89F76D2DA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8185" y="1672884"/>
            <a:ext cx="4992624" cy="4279392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002BAE-0605-B340-A0FA-285C228D2049}"/>
              </a:ext>
            </a:extLst>
          </p:cNvPr>
          <p:cNvSpPr/>
          <p:nvPr/>
        </p:nvSpPr>
        <p:spPr>
          <a:xfrm>
            <a:off x="7381876" y="3428999"/>
            <a:ext cx="866774" cy="85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 Finger-printer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072A3-DC0F-7642-8D0F-354C7E4EFC98}"/>
              </a:ext>
            </a:extLst>
          </p:cNvPr>
          <p:cNvSpPr txBox="1"/>
          <p:nvPr/>
        </p:nvSpPr>
        <p:spPr>
          <a:xfrm>
            <a:off x="581192" y="6009858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fingerprint a binary function?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F5C640-C433-5946-8C1C-9CFC1A75B849}"/>
              </a:ext>
            </a:extLst>
          </p:cNvPr>
          <p:cNvSpPr/>
          <p:nvPr/>
        </p:nvSpPr>
        <p:spPr>
          <a:xfrm>
            <a:off x="7381876" y="3378756"/>
            <a:ext cx="4114800" cy="12287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JIT Component Discovery</a:t>
            </a:r>
          </a:p>
        </p:txBody>
      </p:sp>
    </p:spTree>
    <p:extLst>
      <p:ext uri="{BB962C8B-B14F-4D97-AF65-F5344CB8AC3E}">
        <p14:creationId xmlns:p14="http://schemas.microsoft.com/office/powerpoint/2010/main" val="23357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1" animBg="1"/>
      <p:bldP spid="6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D5CEF-F82A-9F45-8BAE-9943475E57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2" y="3367117"/>
            <a:ext cx="2451100" cy="243180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1</a:t>
            </a:r>
          </a:p>
          <a:p>
            <a:pPr marL="0" indent="0" algn="ctr">
              <a:buNone/>
            </a:pPr>
            <a:r>
              <a:rPr lang="en-US" i="1" dirty="0"/>
              <a:t>Disassemble raw binary and determine function bounds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Prior work</a:t>
            </a:r>
            <a:r>
              <a:rPr lang="en-US" baseline="30000" dirty="0"/>
              <a:t>*</a:t>
            </a:r>
            <a:r>
              <a:rPr lang="en-US" dirty="0"/>
              <a:t> provides function bounds in stripped binaries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5E53E3-49E0-9049-820F-4007D49362F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38945" y="3367116"/>
            <a:ext cx="2451100" cy="243180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2</a:t>
            </a:r>
          </a:p>
          <a:p>
            <a:pPr marL="0" indent="0" algn="ctr">
              <a:buNone/>
            </a:pPr>
            <a:r>
              <a:rPr lang="en-US" i="1" dirty="0"/>
              <a:t>Translate assembly code to IR function-by-function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REIL: simple MIPS-like register layout, infinite memory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03838-17C9-2947-A451-B6E1AB60EFD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29659" y="3325266"/>
            <a:ext cx="2451100" cy="262412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3</a:t>
            </a:r>
          </a:p>
          <a:p>
            <a:pPr marL="0" indent="0" algn="ctr">
              <a:buNone/>
            </a:pPr>
            <a:r>
              <a:rPr lang="en-US" i="1" dirty="0"/>
              <a:t>Filter code and provision a REIL “approximate VM”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Remove all control flow instructions and sort (to account for compiler diffs.)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6F3F26-1FE4-CC4A-8377-7A252CCB24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49950" y="3325267"/>
            <a:ext cx="2451100" cy="247365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4</a:t>
            </a:r>
          </a:p>
          <a:p>
            <a:pPr marL="0" indent="0" algn="ctr">
              <a:buNone/>
            </a:pPr>
            <a:r>
              <a:rPr lang="en-US" i="1" dirty="0"/>
              <a:t>Approximately execute and collect final </a:t>
            </a:r>
            <a:r>
              <a:rPr lang="en-US" i="1" dirty="0" err="1"/>
              <a:t>aVM</a:t>
            </a:r>
            <a:r>
              <a:rPr lang="en-US" i="1" dirty="0"/>
              <a:t> context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Post-execution reg. values become fingerprint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2C94F-9197-9A40-B939-BFAC8B0D6891}"/>
              </a:ext>
            </a:extLst>
          </p:cNvPr>
          <p:cNvSpPr txBox="1"/>
          <p:nvPr/>
        </p:nvSpPr>
        <p:spPr>
          <a:xfrm>
            <a:off x="280416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push r1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mov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r2, 5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jnz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0x56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751F-56A2-FA4D-A186-02B84D23E3C6}"/>
              </a:ext>
            </a:extLst>
          </p:cNvPr>
          <p:cNvSpPr txBox="1"/>
          <p:nvPr/>
        </p:nvSpPr>
        <p:spPr>
          <a:xfrm>
            <a:off x="3334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sub r0, 8,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stm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r1,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5, r2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bisnz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r3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5141A-A1F7-7F41-9A8E-D781DDAD47F2}"/>
              </a:ext>
            </a:extLst>
          </p:cNvPr>
          <p:cNvSpPr txBox="1"/>
          <p:nvPr/>
        </p:nvSpPr>
        <p:spPr>
          <a:xfrm>
            <a:off x="6385560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D1F7F-6EBF-B54A-AF9D-6550CCE8249B}"/>
              </a:ext>
            </a:extLst>
          </p:cNvPr>
          <p:cNvSpPr txBox="1"/>
          <p:nvPr/>
        </p:nvSpPr>
        <p:spPr>
          <a:xfrm>
            <a:off x="9430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5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D1B32-B616-9249-A967-F40EA37BC36F}"/>
              </a:ext>
            </a:extLst>
          </p:cNvPr>
          <p:cNvSpPr txBox="1"/>
          <p:nvPr/>
        </p:nvSpPr>
        <p:spPr>
          <a:xfrm>
            <a:off x="3325368" y="1955250"/>
            <a:ext cx="2456688" cy="1047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r>
              <a:rPr lang="en-US" sz="1200" strike="sngStrike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strike="sngStrike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6B606D-03FE-4E43-A526-945ACCFB7B10}"/>
              </a:ext>
            </a:extLst>
          </p:cNvPr>
          <p:cNvSpPr txBox="1">
            <a:spLocks/>
          </p:cNvSpPr>
          <p:nvPr/>
        </p:nvSpPr>
        <p:spPr>
          <a:xfrm>
            <a:off x="581193" y="507983"/>
            <a:ext cx="11029616" cy="988332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Approximate Concrete Execution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CF9A-6402-C24D-B930-AE412A3BA88F}"/>
              </a:ext>
            </a:extLst>
          </p:cNvPr>
          <p:cNvSpPr txBox="1"/>
          <p:nvPr/>
        </p:nvSpPr>
        <p:spPr>
          <a:xfrm>
            <a:off x="280416" y="6627168"/>
            <a:ext cx="9787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* D. </a:t>
            </a:r>
            <a:r>
              <a:rPr lang="en-US" sz="900" dirty="0" err="1">
                <a:solidFill>
                  <a:schemeClr val="accent2"/>
                </a:solidFill>
              </a:rPr>
              <a:t>Andriesse</a:t>
            </a:r>
            <a:r>
              <a:rPr lang="en-US" sz="900" dirty="0">
                <a:solidFill>
                  <a:schemeClr val="accent2"/>
                </a:solidFill>
              </a:rPr>
              <a:t>, A. </a:t>
            </a:r>
            <a:r>
              <a:rPr lang="en-US" sz="900" dirty="0" err="1">
                <a:solidFill>
                  <a:schemeClr val="accent2"/>
                </a:solidFill>
              </a:rPr>
              <a:t>Slowinska</a:t>
            </a:r>
            <a:r>
              <a:rPr lang="en-US" sz="900" dirty="0">
                <a:solidFill>
                  <a:schemeClr val="accent2"/>
                </a:solidFill>
              </a:rPr>
              <a:t>, and H. Bos, “Compiler-Agnostic Function Detection in Binaries,” in </a:t>
            </a:r>
            <a:r>
              <a:rPr lang="en-US" sz="900" i="1" dirty="0">
                <a:solidFill>
                  <a:schemeClr val="accent2"/>
                </a:solidFill>
              </a:rPr>
              <a:t>2017 IEEE European Symposium on Security and Privacy (</a:t>
            </a:r>
            <a:r>
              <a:rPr lang="en-US" sz="900" i="1" dirty="0" err="1">
                <a:solidFill>
                  <a:schemeClr val="accent2"/>
                </a:solidFill>
              </a:rPr>
              <a:t>EuroS&amp;P</a:t>
            </a:r>
            <a:r>
              <a:rPr lang="en-US" sz="900" i="1" dirty="0">
                <a:solidFill>
                  <a:schemeClr val="accent2"/>
                </a:solidFill>
              </a:rPr>
              <a:t>)</a:t>
            </a:r>
            <a:r>
              <a:rPr lang="en-US" sz="900" dirty="0">
                <a:solidFill>
                  <a:schemeClr val="accent2"/>
                </a:solidFill>
              </a:rPr>
              <a:t>, 2017, pp. 177–189.</a:t>
            </a:r>
          </a:p>
        </p:txBody>
      </p:sp>
    </p:spTree>
    <p:extLst>
      <p:ext uri="{BB962C8B-B14F-4D97-AF65-F5344CB8AC3E}">
        <p14:creationId xmlns:p14="http://schemas.microsoft.com/office/powerpoint/2010/main" val="5318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7" grpId="0" build="allAtOnce"/>
      <p:bldP spid="8" grpId="0" build="allAtOnce"/>
      <p:bldP spid="9" grpId="0" build="allAtOnce"/>
      <p:bldP spid="10" grpId="0" build="allAtOnce" animBg="1"/>
      <p:bldP spid="11" grpId="0" build="allAtOnce" animBg="1"/>
      <p:bldP spid="12" grpId="0" build="allAtOnce" animBg="1"/>
      <p:bldP spid="13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E2A5-B4B1-944D-88A3-1E1E8F60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ACE for Serverless: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FCCC-BFED-A74C-9BC2-9628D3D97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8581858" cy="4096939"/>
          </a:xfrm>
        </p:spPr>
        <p:txBody>
          <a:bodyPr>
            <a:normAutofit/>
          </a:bodyPr>
          <a:lstStyle/>
          <a:p>
            <a:r>
              <a:rPr lang="en-US" dirty="0"/>
              <a:t>A JIT serverless binary fingerprinting method must…</a:t>
            </a:r>
          </a:p>
          <a:p>
            <a:pPr lvl="1"/>
            <a:r>
              <a:rPr lang="en-US" dirty="0"/>
              <a:t>produce representative fingerprints resistant to compiler variations</a:t>
            </a:r>
          </a:p>
          <a:p>
            <a:pPr lvl="1"/>
            <a:r>
              <a:rPr lang="en-US" dirty="0"/>
              <a:t>introduce very little overhead to the serverless environment</a:t>
            </a:r>
          </a:p>
          <a:p>
            <a:pPr lvl="1"/>
            <a:r>
              <a:rPr lang="en-US" dirty="0"/>
              <a:t>be tunable to different users’ needs and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BF1CB-519B-1640-A151-3BD105D4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1" y="3081060"/>
            <a:ext cx="1463040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E12FD-D0D3-2D45-B82E-E0DD8F00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981" y="1279807"/>
            <a:ext cx="146304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69D13-9BE8-3749-89FC-9A2BBB0DC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981" y="4882313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99C-DFAC-9849-9C96-FDEF5056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EF49-7E58-714E-99C4-C506C2979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6581441" cy="4446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Accuracy: find the undesirable function</a:t>
            </a:r>
          </a:p>
          <a:p>
            <a:r>
              <a:rPr lang="en-US" sz="1600" dirty="0"/>
              <a:t>Inject dummy function into ~230 C/C++ cloud apps</a:t>
            </a:r>
          </a:p>
          <a:p>
            <a:r>
              <a:rPr lang="en-US" sz="1600" dirty="0"/>
              <a:t>Compile clean &amp; injected apps and disassemble</a:t>
            </a:r>
          </a:p>
          <a:p>
            <a:r>
              <a:rPr lang="en-US" sz="1600" dirty="0"/>
              <a:t>Classify each of the 37k functions using ACE</a:t>
            </a:r>
          </a:p>
          <a:p>
            <a:pPr lvl="1"/>
            <a:r>
              <a:rPr lang="en-US" sz="1400" dirty="0"/>
              <a:t>Positive: exact match to known dummy fingerprint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b="1" dirty="0"/>
              <a:t>Overhead</a:t>
            </a:r>
          </a:p>
          <a:p>
            <a:r>
              <a:rPr lang="en-US" sz="1600" dirty="0"/>
              <a:t>5.2x faster end-to-end than baseline</a:t>
            </a:r>
          </a:p>
          <a:p>
            <a:pPr lvl="1"/>
            <a:r>
              <a:rPr lang="en-US" sz="1400" dirty="0"/>
              <a:t>Most functions fingerprinted in &lt;10 milliseconds</a:t>
            </a:r>
          </a:p>
          <a:p>
            <a:r>
              <a:rPr lang="en-US" sz="1600" dirty="0"/>
              <a:t>ACE requires no pre-training </a:t>
            </a:r>
          </a:p>
          <a:p>
            <a:pPr lvl="1"/>
            <a:r>
              <a:rPr lang="en-US" sz="1400" dirty="0"/>
              <a:t>Learning-based methods like SAFE require training and constant updating of ML models</a:t>
            </a:r>
          </a:p>
          <a:p>
            <a:r>
              <a:rPr lang="en-US" sz="1600" dirty="0"/>
              <a:t>Minimal overall impact on cold-start or deployment latency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7C6854-6CF8-CA4F-952B-C596D57BF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7299177"/>
              </p:ext>
            </p:extLst>
          </p:nvPr>
        </p:nvGraphicFramePr>
        <p:xfrm>
          <a:off x="7162632" y="1023674"/>
          <a:ext cx="4541154" cy="2332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DAB09EF-60FF-A542-A541-4A2AA99B1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65969"/>
              </p:ext>
            </p:extLst>
          </p:nvPr>
        </p:nvGraphicFramePr>
        <p:xfrm>
          <a:off x="7116143" y="3356150"/>
          <a:ext cx="4634133" cy="318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1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E5A865-04C6-C946-98B2-C88FA1AE5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8243" y="3625726"/>
            <a:ext cx="3200400" cy="2446896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b="1" dirty="0"/>
              <a:t>Speed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model training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complex instruction emulation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5.2x faster end-to-end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F8EDC0-720C-F54F-81DA-87E54B2B5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5800" y="3625726"/>
            <a:ext cx="3200400" cy="244689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Resiliency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Code filtering mitigates compiler variations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99% accurate binary classification of undesirable code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0EA07-ED7C-A142-9063-DC767DABA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357" y="3631952"/>
            <a:ext cx="3200400" cy="2446896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/>
              <a:t>Versatility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Several variables (sensitivity, </a:t>
            </a:r>
            <a:r>
              <a:rPr lang="en-US" dirty="0" err="1"/>
              <a:t>aVM</a:t>
            </a:r>
            <a:r>
              <a:rPr lang="en-US" dirty="0"/>
              <a:t> register size, etc.) tunable to users’ needs 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Output vector suited to almost any search technique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12C96-8267-604F-8F2C-2D54E8DD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83" y="1742695"/>
            <a:ext cx="1645920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1DFE1-8CC2-C84E-9656-0B6493A9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1742695"/>
            <a:ext cx="1645920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65A60-85B8-2347-A387-6E419907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597" y="1742695"/>
            <a:ext cx="1645920" cy="1645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EF2B67E-1D77-634C-942A-1FFB1F9DF0A4}"/>
              </a:ext>
            </a:extLst>
          </p:cNvPr>
          <p:cNvSpPr txBox="1">
            <a:spLocks/>
          </p:cNvSpPr>
          <p:nvPr/>
        </p:nvSpPr>
        <p:spPr>
          <a:xfrm>
            <a:off x="581193" y="707138"/>
            <a:ext cx="11029616" cy="804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ACE for Serverless Component Discovery?</a:t>
            </a:r>
          </a:p>
        </p:txBody>
      </p:sp>
    </p:spTree>
    <p:extLst>
      <p:ext uri="{BB962C8B-B14F-4D97-AF65-F5344CB8AC3E}">
        <p14:creationId xmlns:p14="http://schemas.microsoft.com/office/powerpoint/2010/main" val="30769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C9806-300D-B148-99EF-D67717FF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Concluding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AB8534-9732-5747-9148-CDF1F42BB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5552934" cy="4204800"/>
          </a:xfrm>
        </p:spPr>
        <p:txBody>
          <a:bodyPr>
            <a:normAutofit/>
          </a:bodyPr>
          <a:lstStyle/>
          <a:p>
            <a:r>
              <a:rPr lang="en-US" sz="2400" dirty="0"/>
              <a:t>Serverless container platforms vulnerable to problems with </a:t>
            </a:r>
            <a:r>
              <a:rPr lang="en-US" sz="2400" b="1" dirty="0"/>
              <a:t>undesirable software components</a:t>
            </a:r>
          </a:p>
          <a:p>
            <a:endParaRPr lang="en-US" sz="800" dirty="0"/>
          </a:p>
          <a:p>
            <a:r>
              <a:rPr lang="en-US" sz="2400" dirty="0"/>
              <a:t>ACE enables </a:t>
            </a:r>
            <a:r>
              <a:rPr lang="en-US" sz="2400" b="1" dirty="0"/>
              <a:t>just-in-time discovery </a:t>
            </a:r>
            <a:r>
              <a:rPr lang="en-US" sz="2400" dirty="0"/>
              <a:t>of these components through binary function fingerprinting</a:t>
            </a:r>
          </a:p>
          <a:p>
            <a:endParaRPr lang="en-US" sz="800" dirty="0"/>
          </a:p>
          <a:p>
            <a:r>
              <a:rPr lang="en-US" sz="2400" dirty="0"/>
              <a:t>We’re excited to see future work apply the </a:t>
            </a:r>
            <a:r>
              <a:rPr lang="en-US" sz="2400" dirty="0" err="1"/>
              <a:t>aVM</a:t>
            </a:r>
            <a:r>
              <a:rPr lang="en-US" sz="2400" dirty="0"/>
              <a:t> to </a:t>
            </a:r>
            <a:r>
              <a:rPr lang="en-US" sz="2400" b="1" dirty="0"/>
              <a:t>further improve serverless performance &amp;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0E28B-C30F-7C4A-9037-F00C7701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59236"/>
            <a:ext cx="5869987" cy="106117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More info at </a:t>
            </a:r>
            <a:r>
              <a:rPr lang="en-US" sz="1600" dirty="0" err="1"/>
              <a:t>bu.edu</a:t>
            </a:r>
            <a:r>
              <a:rPr lang="en-US" sz="1600" dirty="0"/>
              <a:t>/</a:t>
            </a:r>
            <a:r>
              <a:rPr lang="en-US" sz="1600" dirty="0" err="1"/>
              <a:t>peaclab</a:t>
            </a:r>
            <a:r>
              <a:rPr lang="en-US" sz="1600" dirty="0"/>
              <a:t> </a:t>
            </a:r>
          </a:p>
          <a:p>
            <a:r>
              <a:rPr lang="en-US" sz="1600" dirty="0"/>
              <a:t>Please send feedback to abyrne19@bu.edu</a:t>
            </a:r>
          </a:p>
          <a:p>
            <a:endParaRPr lang="en-US" sz="400" dirty="0"/>
          </a:p>
          <a:p>
            <a:r>
              <a:rPr lang="en-US" sz="1200" dirty="0"/>
              <a:t>This work has been partially funded by IBM Research</a:t>
            </a:r>
            <a:endParaRPr lang="en-US" sz="1600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4E8EC15-0758-6B46-982D-FBEC8EDB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98" y="773916"/>
            <a:ext cx="15240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C42F2-EF8B-F547-AE46-17F1B19A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50" y="656821"/>
            <a:ext cx="1527048" cy="68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FBC0-5F1C-064A-A136-90D700B0F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300" y="609815"/>
            <a:ext cx="1527047" cy="77270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40D8F56-B319-E94F-B5FB-6AD75512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36" y="1501434"/>
            <a:ext cx="4053914" cy="3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Dividend">
  <a:themeElements>
    <a:clrScheme name="Custom 3">
      <a:dk1>
        <a:srgbClr val="5E5E5E"/>
      </a:dk1>
      <a:lt1>
        <a:srgbClr val="FEFFFF"/>
      </a:lt1>
      <a:dk2>
        <a:srgbClr val="5E5E5E"/>
      </a:dk2>
      <a:lt2>
        <a:srgbClr val="DCE0D9"/>
      </a:lt2>
      <a:accent1>
        <a:srgbClr val="AD0002"/>
      </a:accent1>
      <a:accent2>
        <a:srgbClr val="797979"/>
      </a:accent2>
      <a:accent3>
        <a:srgbClr val="F9F8F8"/>
      </a:accent3>
      <a:accent4>
        <a:srgbClr val="CDD3CE"/>
      </a:accent4>
      <a:accent5>
        <a:srgbClr val="7E144F"/>
      </a:accent5>
      <a:accent6>
        <a:srgbClr val="EAEAEA"/>
      </a:accent6>
      <a:hlink>
        <a:srgbClr val="CC000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BB385C3-FEC2-451A-A9FE-92832D8CC02C}" vid="{6E5180AF-9449-4F24-9667-E925F5208E4A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A715228E-B437-ED43-A2F7-07B5DBEEA9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8561</TotalTime>
  <Words>961</Words>
  <Application>Microsoft Macintosh PowerPoint</Application>
  <PresentationFormat>Widescreen</PresentationFormat>
  <Paragraphs>150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.AppleSystemUIFont</vt:lpstr>
      <vt:lpstr>Arial</vt:lpstr>
      <vt:lpstr>Calibri</vt:lpstr>
      <vt:lpstr>Consolas</vt:lpstr>
      <vt:lpstr>HelvNeue Light for IBM</vt:lpstr>
      <vt:lpstr>IBM Plex Sans</vt:lpstr>
      <vt:lpstr>IBM Plex Sans Light</vt:lpstr>
      <vt:lpstr>Proxima Nova</vt:lpstr>
      <vt:lpstr>Wingdings</vt:lpstr>
      <vt:lpstr>Wingdings 2</vt:lpstr>
      <vt:lpstr>Dividend</vt:lpstr>
      <vt:lpstr>IBM BxD 2018 black background</vt:lpstr>
      <vt:lpstr>ACE: Just-in-time Serverless Software Component Discovery Through Approximate Concrete Execution</vt:lpstr>
      <vt:lpstr>Serverless Containers: More Than Just FaaS</vt:lpstr>
      <vt:lpstr>What Could Possibly Go Wrong?</vt:lpstr>
      <vt:lpstr>Just-in-time Component Discovery for Serverless</vt:lpstr>
      <vt:lpstr>PowerPoint Presentation</vt:lpstr>
      <vt:lpstr>Evaluating ACE for Serverless: Goals</vt:lpstr>
      <vt:lpstr>Evaluation</vt:lpstr>
      <vt:lpstr>PowerPoint Presentation</vt:lpstr>
      <vt:lpstr>Concluding Remarks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ACE: Cloud Software Component Discovery  Through Approximate Concrete Execution</dc:title>
  <dc:creator>Anthony Byrne</dc:creator>
  <cp:lastModifiedBy>Byrne, Anthony, Christopher</cp:lastModifiedBy>
  <cp:revision>83</cp:revision>
  <cp:lastPrinted>2020-11-28T23:16:33Z</cp:lastPrinted>
  <dcterms:created xsi:type="dcterms:W3CDTF">2020-05-28T15:25:14Z</dcterms:created>
  <dcterms:modified xsi:type="dcterms:W3CDTF">2020-11-29T00:10:03Z</dcterms:modified>
</cp:coreProperties>
</file>